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ppt/theme/theme2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70" r:id="rId11"/>
    <p:sldMasterId id="2147483672" r:id="rId12"/>
    <p:sldMasterId id="2147483674" r:id="rId13"/>
    <p:sldMasterId id="2147483676" r:id="rId14"/>
    <p:sldMasterId id="2147483678" r:id="rId15"/>
    <p:sldMasterId id="2147483680" r:id="rId16"/>
    <p:sldMasterId id="2147483682" r:id="rId17"/>
    <p:sldMasterId id="2147483684" r:id="rId18"/>
    <p:sldMasterId id="2147483686" r:id="rId19"/>
    <p:sldMasterId id="2147483688" r:id="rId20"/>
    <p:sldMasterId id="2147483690" r:id="rId21"/>
    <p:sldMasterId id="2147483692" r:id="rId22"/>
  </p:sldMasterIdLst>
  <p:notesMasterIdLst>
    <p:notesMasterId r:id="rId36"/>
  </p:notesMasterIdLst>
  <p:sldIdLst>
    <p:sldId id="256" r:id="rId23"/>
    <p:sldId id="257" r:id="rId24"/>
    <p:sldId id="258" r:id="rId25"/>
    <p:sldId id="259" r:id="rId26"/>
    <p:sldId id="262" r:id="rId27"/>
    <p:sldId id="263" r:id="rId28"/>
    <p:sldId id="265" r:id="rId29"/>
    <p:sldId id="266" r:id="rId30"/>
    <p:sldId id="268" r:id="rId31"/>
    <p:sldId id="269" r:id="rId32"/>
    <p:sldId id="271" r:id="rId33"/>
    <p:sldId id="272" r:id="rId34"/>
    <p:sldId id="274" r:id="rId3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0" d="100"/>
          <a:sy n="130" d="100"/>
        </p:scale>
        <p:origin x="86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4.xml"/><Relationship Id="rId39" Type="http://schemas.openxmlformats.org/officeDocument/2006/relationships/theme" Target="theme/theme1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3.xml"/><Relationship Id="rId33" Type="http://schemas.openxmlformats.org/officeDocument/2006/relationships/slide" Target="slides/slide1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7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2.xml"/><Relationship Id="rId32" Type="http://schemas.openxmlformats.org/officeDocument/2006/relationships/slide" Target="slides/slide1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1.xml"/><Relationship Id="rId28" Type="http://schemas.openxmlformats.org/officeDocument/2006/relationships/slide" Target="slides/slide6.xml"/><Relationship Id="rId36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" Target="slides/slide5.xml"/><Relationship Id="rId30" Type="http://schemas.openxmlformats.org/officeDocument/2006/relationships/slide" Target="slides/slide8.xml"/><Relationship Id="rId35" Type="http://schemas.openxmlformats.org/officeDocument/2006/relationships/slide" Target="slides/slide13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media/image1.png>
</file>

<file path=ppt/media/image10.jpeg>
</file>

<file path=ppt/media/image11.jpe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7EE0D-F726-4DAD-99BD-E05EAB6D4061}" type="datetimeFigureOut">
              <a:rPr lang="en-US" smtClean="0"/>
              <a:t>4/2/25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6B7E35-B504-474B-9B57-684B28F31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907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B7E35-B504-474B-9B57-684B28F314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4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B7E35-B504-474B-9B57-684B28F314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92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B7E35-B504-474B-9B57-684B28F314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152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B7E35-B504-474B-9B57-684B28F314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31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B7E35-B504-474B-9B57-684B28F314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180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B7E35-B504-474B-9B57-684B28F314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995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13160" y="415080"/>
            <a:ext cx="3847320" cy="94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FFFFFF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13160" y="415080"/>
            <a:ext cx="3847320" cy="94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713160" y="415080"/>
            <a:ext cx="3847320" cy="94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713160" y="415080"/>
            <a:ext cx="3847320" cy="94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9;p2"/>
          <p:cNvPicPr/>
          <p:nvPr/>
        </p:nvPicPr>
        <p:blipFill>
          <a:blip r:embed="rId3"/>
          <a:srcRect l="4715" t="22288" r="3177"/>
          <a:stretch/>
        </p:blipFill>
        <p:spPr>
          <a:xfrm rot="10800000" flipH="1">
            <a:off x="-1800" y="0"/>
            <a:ext cx="9147600" cy="5143320"/>
          </a:xfrm>
          <a:prstGeom prst="rect">
            <a:avLst/>
          </a:prstGeom>
          <a:ln w="0">
            <a:noFill/>
          </a:ln>
        </p:spPr>
      </p:pic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0" y="1927080"/>
            <a:ext cx="3856320" cy="1859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cxnSp>
        <p:nvCxnSpPr>
          <p:cNvPr id="2" name="Google Shape;12;p2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98;p19"/>
          <p:cNvPicPr/>
          <p:nvPr/>
        </p:nvPicPr>
        <p:blipFill>
          <a:blip r:embed="rId3"/>
          <a:srcRect t="8795" r="14764" b="19285"/>
          <a:stretch/>
        </p:blipFill>
        <p:spPr>
          <a:xfrm>
            <a:off x="-1440" y="0"/>
            <a:ext cx="9146160" cy="5143320"/>
          </a:xfrm>
          <a:prstGeom prst="rect">
            <a:avLst/>
          </a:prstGeom>
          <a:ln w="0">
            <a:noFill/>
          </a:ln>
        </p:spPr>
      </p:pic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cxnSp>
        <p:nvCxnSpPr>
          <p:cNvPr id="35" name="Google Shape;100;p19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14;p3"/>
          <p:cNvPicPr/>
          <p:nvPr/>
        </p:nvPicPr>
        <p:blipFill>
          <a:blip r:embed="rId3"/>
          <a:srcRect l="2951" t="9912" r="18338" b="2367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883880" y="3541680"/>
            <a:ext cx="6544800" cy="797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3" name="PlaceHolder 2"/>
          <p:cNvSpPr>
            <a:spLocks noGrp="1"/>
          </p:cNvSpPr>
          <p:nvPr>
            <p:ph type="title"/>
          </p:nvPr>
        </p:nvSpPr>
        <p:spPr>
          <a:xfrm>
            <a:off x="720000" y="3541680"/>
            <a:ext cx="1163520" cy="797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tkinson Hyperlegible"/>
                <a:ea typeface="Atkinson Hyperlegible"/>
              </a:rPr>
              <a:t>xx%</a:t>
            </a:r>
            <a:endParaRPr lang="fr-FR" sz="4000" b="0" strike="noStrike" spc="-1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44" name="Google Shape;17;p3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108;p21"/>
          <p:cNvPicPr/>
          <p:nvPr/>
        </p:nvPicPr>
        <p:blipFill>
          <a:blip r:embed="rId3"/>
          <a:srcRect l="1779" t="19035" r="17262" b="12649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cxnSp>
        <p:nvCxnSpPr>
          <p:cNvPr id="47" name="Google Shape;109;p21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111;p22"/>
          <p:cNvPicPr/>
          <p:nvPr/>
        </p:nvPicPr>
        <p:blipFill>
          <a:blip r:embed="rId3"/>
          <a:srcRect l="3442" r="6487" b="24000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cxnSp>
        <p:nvCxnSpPr>
          <p:cNvPr id="49" name="Google Shape;112;p22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19;p4"/>
          <p:cNvPicPr/>
          <p:nvPr/>
        </p:nvPicPr>
        <p:blipFill>
          <a:blip r:embed="rId3"/>
          <a:srcRect l="26964" t="38371"/>
          <a:stretch/>
        </p:blipFill>
        <p:spPr>
          <a:xfrm rot="10800000">
            <a:off x="360" y="-3600"/>
            <a:ext cx="9143640" cy="5150880"/>
          </a:xfrm>
          <a:prstGeom prst="rect">
            <a:avLst/>
          </a:prstGeom>
          <a:ln w="0">
            <a:noFill/>
          </a:ln>
        </p:spPr>
      </p:pic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4997880" cy="63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714960" y="1175040"/>
            <a:ext cx="4997880" cy="3136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17920" y="803160"/>
            <a:ext cx="2210760" cy="331632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0000" tIns="45000" rIns="90000" bIns="45000" anchor="t">
            <a:normAutofit fontScale="21111"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cxnSp>
        <p:nvCxnSpPr>
          <p:cNvPr id="54" name="Google Shape;23;p4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25;p5"/>
          <p:cNvPicPr/>
          <p:nvPr/>
        </p:nvPicPr>
        <p:blipFill>
          <a:blip r:embed="rId3"/>
          <a:srcRect t="8795" r="14764" b="19285"/>
          <a:stretch/>
        </p:blipFill>
        <p:spPr>
          <a:xfrm rot="10800000" flipH="1">
            <a:off x="0" y="0"/>
            <a:ext cx="9146160" cy="5143320"/>
          </a:xfrm>
          <a:prstGeom prst="rect">
            <a:avLst/>
          </a:prstGeom>
          <a:ln w="0">
            <a:noFill/>
          </a:ln>
        </p:spPr>
      </p:pic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cxnSp>
        <p:nvCxnSpPr>
          <p:cNvPr id="59" name="Google Shape;29;p5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31;p6"/>
          <p:cNvPicPr/>
          <p:nvPr/>
        </p:nvPicPr>
        <p:blipFill>
          <a:blip r:embed="rId3"/>
          <a:srcRect l="2108" r="2116" b="19183"/>
          <a:stretch/>
        </p:blipFill>
        <p:spPr>
          <a:xfrm rot="10800000">
            <a:off x="-1800" y="-3600"/>
            <a:ext cx="9147600" cy="5150880"/>
          </a:xfrm>
          <a:prstGeom prst="rect">
            <a:avLst/>
          </a:prstGeom>
          <a:ln w="0">
            <a:noFill/>
          </a:ln>
        </p:spPr>
      </p:pic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cxnSp>
        <p:nvCxnSpPr>
          <p:cNvPr id="65" name="Google Shape;33;p6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35;p7"/>
          <p:cNvPicPr/>
          <p:nvPr/>
        </p:nvPicPr>
        <p:blipFill>
          <a:blip r:embed="rId3"/>
          <a:srcRect l="2206" t="4919" r="26197" b="34676"/>
          <a:stretch/>
        </p:blipFill>
        <p:spPr>
          <a:xfrm rot="10800000" flipH="1">
            <a:off x="0" y="-3600"/>
            <a:ext cx="9143640" cy="5150880"/>
          </a:xfrm>
          <a:prstGeom prst="rect">
            <a:avLst/>
          </a:prstGeom>
          <a:ln w="0">
            <a:noFill/>
          </a:ln>
        </p:spPr>
      </p:pic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3430440" y="534960"/>
            <a:ext cx="4997880" cy="63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3430440" y="1530000"/>
            <a:ext cx="4997880" cy="2711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714960" y="803160"/>
            <a:ext cx="2210760" cy="331632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0000" tIns="45000" rIns="90000" bIns="45000" anchor="t">
            <a:normAutofit fontScale="21111"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cxnSp>
        <p:nvCxnSpPr>
          <p:cNvPr id="71" name="Google Shape;39;p7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41;p8"/>
          <p:cNvPicPr/>
          <p:nvPr/>
        </p:nvPicPr>
        <p:blipFill>
          <a:blip r:embed="rId3"/>
          <a:srcRect t="8795" r="14764" b="19285"/>
          <a:stretch/>
        </p:blipFill>
        <p:spPr>
          <a:xfrm rot="10800000">
            <a:off x="-720" y="0"/>
            <a:ext cx="9145800" cy="5143320"/>
          </a:xfrm>
          <a:prstGeom prst="rect">
            <a:avLst/>
          </a:prstGeom>
          <a:ln w="0">
            <a:noFill/>
          </a:ln>
        </p:spPr>
      </p:pic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cxnSp>
        <p:nvCxnSpPr>
          <p:cNvPr id="74" name="Google Shape;43;p8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45;p9"/>
          <p:cNvPicPr/>
          <p:nvPr/>
        </p:nvPicPr>
        <p:blipFill>
          <a:blip r:embed="rId3"/>
          <a:srcRect l="16672" t="7152" r="20790" b="40083"/>
          <a:stretch/>
        </p:blipFill>
        <p:spPr>
          <a:xfrm rot="10800000">
            <a:off x="-1800" y="0"/>
            <a:ext cx="9147600" cy="5143320"/>
          </a:xfrm>
          <a:prstGeom prst="rect">
            <a:avLst/>
          </a:prstGeom>
          <a:ln w="0">
            <a:noFill/>
          </a:ln>
        </p:spPr>
      </p:pic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720000" y="367560"/>
            <a:ext cx="7703640" cy="84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cxnSp>
        <p:nvCxnSpPr>
          <p:cNvPr id="77" name="Google Shape;48;p9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53;p11"/>
          <p:cNvPicPr/>
          <p:nvPr/>
        </p:nvPicPr>
        <p:blipFill>
          <a:blip r:embed="rId3"/>
          <a:srcRect l="32117" t="42724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84120" y="1558440"/>
            <a:ext cx="6575760" cy="1510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9600" b="0" strike="noStrike" spc="-1">
                <a:solidFill>
                  <a:schemeClr val="dk1"/>
                </a:solidFill>
                <a:latin typeface="Atkinson Hyperlegible"/>
                <a:ea typeface="Atkinson Hyperlegible"/>
              </a:rPr>
              <a:t>xx%</a:t>
            </a:r>
            <a:endParaRPr lang="fr-FR" sz="9600" b="0" strike="noStrike" spc="-1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8" name="Google Shape;56;p11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0" y="-1008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714960" y="3878640"/>
            <a:ext cx="7713720" cy="639720"/>
          </a:xfrm>
          <a:prstGeom prst="rect">
            <a:avLst/>
          </a:prstGeom>
          <a:solidFill>
            <a:schemeClr val="accent2"/>
          </a:solidFill>
          <a:ln w="936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59;p13"/>
          <p:cNvPicPr/>
          <p:nvPr/>
        </p:nvPicPr>
        <p:blipFill>
          <a:blip r:embed="rId3"/>
          <a:srcRect t="12807" b="2817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14960" y="2265840"/>
            <a:ext cx="506880" cy="787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strike="noStrike" spc="-1">
                <a:solidFill>
                  <a:schemeClr val="dk1"/>
                </a:solidFill>
                <a:latin typeface="Atkinson Hyperlegible"/>
                <a:ea typeface="Atkinson Hyperlegible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cxnSp>
        <p:nvCxnSpPr>
          <p:cNvPr id="12" name="Google Shape;62;p13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714960" y="2977200"/>
            <a:ext cx="2457720" cy="126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4" name="PlaceHolder 4"/>
          <p:cNvSpPr>
            <a:spLocks noGrp="1"/>
          </p:cNvSpPr>
          <p:nvPr>
            <p:ph type="title"/>
          </p:nvPr>
        </p:nvSpPr>
        <p:spPr>
          <a:xfrm>
            <a:off x="3342960" y="2265840"/>
            <a:ext cx="506880" cy="787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strike="noStrike" spc="-1">
                <a:solidFill>
                  <a:schemeClr val="dk1"/>
                </a:solidFill>
                <a:latin typeface="Atkinson Hyperlegible"/>
                <a:ea typeface="Atkinson Hyperlegible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body"/>
          </p:nvPr>
        </p:nvSpPr>
        <p:spPr>
          <a:xfrm>
            <a:off x="3342960" y="2977200"/>
            <a:ext cx="2457720" cy="126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6" name="PlaceHolder 6"/>
          <p:cNvSpPr>
            <a:spLocks noGrp="1"/>
          </p:cNvSpPr>
          <p:nvPr>
            <p:ph type="title"/>
          </p:nvPr>
        </p:nvSpPr>
        <p:spPr>
          <a:xfrm>
            <a:off x="5970960" y="2265840"/>
            <a:ext cx="506880" cy="787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strike="noStrike" spc="-1">
                <a:solidFill>
                  <a:schemeClr val="dk1"/>
                </a:solidFill>
                <a:latin typeface="Atkinson Hyperlegible"/>
                <a:ea typeface="Atkinson Hyperlegible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7" name="PlaceHolder 7"/>
          <p:cNvSpPr>
            <a:spLocks noGrp="1"/>
          </p:cNvSpPr>
          <p:nvPr>
            <p:ph type="body"/>
          </p:nvPr>
        </p:nvSpPr>
        <p:spPr>
          <a:xfrm>
            <a:off x="5970960" y="2977200"/>
            <a:ext cx="2457720" cy="126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72;p14"/>
          <p:cNvPicPr/>
          <p:nvPr/>
        </p:nvPicPr>
        <p:blipFill>
          <a:blip r:embed="rId3"/>
          <a:srcRect l="2206" t="4919" r="26197" b="34676"/>
          <a:stretch/>
        </p:blipFill>
        <p:spPr>
          <a:xfrm rot="10800000" flipH="1">
            <a:off x="0" y="-3600"/>
            <a:ext cx="9143640" cy="5150880"/>
          </a:xfrm>
          <a:prstGeom prst="rect">
            <a:avLst/>
          </a:prstGeom>
          <a:ln w="0">
            <a:noFill/>
          </a:ln>
        </p:spPr>
      </p:pic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15000" y="1611720"/>
            <a:ext cx="3087720" cy="1764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3506760" y="1215720"/>
            <a:ext cx="4997880" cy="2711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cxnSp>
        <p:nvCxnSpPr>
          <p:cNvPr id="21" name="Google Shape;75;p14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77;p15"/>
          <p:cNvPicPr/>
          <p:nvPr/>
        </p:nvPicPr>
        <p:blipFill>
          <a:blip r:embed="rId3"/>
          <a:srcRect t="22039" r="7605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cxnSp>
        <p:nvCxnSpPr>
          <p:cNvPr id="23" name="Google Shape;79;p15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82;p16"/>
          <p:cNvPicPr/>
          <p:nvPr/>
        </p:nvPicPr>
        <p:blipFill>
          <a:blip r:embed="rId3"/>
          <a:srcRect t="26102" r="30035" b="14865"/>
          <a:stretch/>
        </p:blipFill>
        <p:spPr>
          <a:xfrm rot="10800000" flipH="1">
            <a:off x="-2880" y="0"/>
            <a:ext cx="9149400" cy="5143320"/>
          </a:xfrm>
          <a:prstGeom prst="rect">
            <a:avLst/>
          </a:prstGeom>
          <a:ln w="0">
            <a:noFill/>
          </a:ln>
        </p:spPr>
      </p:pic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cxnSp>
        <p:nvCxnSpPr>
          <p:cNvPr id="26" name="Google Shape;88;p16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90;p17"/>
          <p:cNvPicPr/>
          <p:nvPr/>
        </p:nvPicPr>
        <p:blipFill>
          <a:blip r:embed="rId3"/>
          <a:srcRect l="32117" t="42724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cxnSp>
        <p:nvCxnSpPr>
          <p:cNvPr id="29" name="Google Shape;92;p17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94;p18"/>
          <p:cNvPicPr/>
          <p:nvPr/>
        </p:nvPicPr>
        <p:blipFill>
          <a:blip r:embed="rId3"/>
          <a:srcRect l="10896" t="4602" r="35736" b="14621"/>
          <a:stretch/>
        </p:blipFill>
        <p:spPr>
          <a:xfrm flipH="1">
            <a:off x="-2520" y="0"/>
            <a:ext cx="9149400" cy="5143320"/>
          </a:xfrm>
          <a:prstGeom prst="rect">
            <a:avLst/>
          </a:prstGeom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cxnSp>
        <p:nvCxnSpPr>
          <p:cNvPr id="32" name="Google Shape;96;p18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caret/index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jpeg"/><Relationship Id="rId4" Type="http://schemas.openxmlformats.org/officeDocument/2006/relationships/hyperlink" Target="https://swirlstats.com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learn/ensemble-method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eg"/><Relationship Id="rId5" Type="http://schemas.openxmlformats.org/officeDocument/2006/relationships/hyperlink" Target="https://www.analyticsvidhya.com/blog/2018/06/comprehensive-guide-for-ensemble-models/" TargetMode="External"/><Relationship Id="rId4" Type="http://schemas.openxmlformats.org/officeDocument/2006/relationships/hyperlink" Target="https://machinelearningmastery.com/ensemble-methods-for-deep-learning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machinelearningmastery.com/bagging-ensemble-with-different-data-transformations/" TargetMode="External"/><Relationship Id="rId4" Type="http://schemas.openxmlformats.org/officeDocument/2006/relationships/hyperlink" Target="https://www.r-bloggers.com/2017/05/bagging-with-r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www.r-bloggers.com/2021/04/random-forest-in-r/" TargetMode="External"/><Relationship Id="rId4" Type="http://schemas.openxmlformats.org/officeDocument/2006/relationships/hyperlink" Target="https://www.youtube.com/watch?v=J4Wdy0Wc_xQ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towardsdatascience.com/gradient-boosting-regressor-explained-a-visual-guide-with-code-examples-c098d1ae425c/" TargetMode="External"/><Relationship Id="rId4" Type="http://schemas.openxmlformats.org/officeDocument/2006/relationships/hyperlink" Target="https://www.analyticsvidhya.com/blog/2016/01/xgboost-algorithm-easy-steps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>
            <a:extLst>
              <a:ext uri="{FF2B5EF4-FFF2-40B4-BE49-F238E27FC236}">
                <a16:creationId xmlns:a16="http://schemas.microsoft.com/office/drawing/2014/main" id="{62ED7167-C1C8-4C04-CE08-93A881310837}"/>
              </a:ext>
            </a:extLst>
          </p:cNvPr>
          <p:cNvSpPr txBox="1">
            <a:spLocks/>
          </p:cNvSpPr>
          <p:nvPr/>
        </p:nvSpPr>
        <p:spPr>
          <a:xfrm>
            <a:off x="696754" y="554190"/>
            <a:ext cx="7905240" cy="202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6000" spc="-1" dirty="0">
                <a:solidFill>
                  <a:schemeClr val="dk1"/>
                </a:solidFill>
                <a:latin typeface="Inter"/>
                <a:ea typeface="Inter"/>
              </a:rPr>
              <a:t>Ensemble Methods: Business Use Cases</a:t>
            </a:r>
            <a:endParaRPr lang="fr-FR" sz="60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2">
            <a:extLst>
              <a:ext uri="{FF2B5EF4-FFF2-40B4-BE49-F238E27FC236}">
                <a16:creationId xmlns:a16="http://schemas.microsoft.com/office/drawing/2014/main" id="{E2FC91CA-3DCF-5B48-A168-DE6ED1514E69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983127" y="2977505"/>
            <a:ext cx="7290435" cy="95169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000" b="0" strike="noStrike" spc="-1" dirty="0">
                <a:solidFill>
                  <a:schemeClr val="dk1"/>
                </a:solidFill>
                <a:latin typeface="Inter"/>
                <a:ea typeface="Inter"/>
              </a:rPr>
              <a:t>By Stefan Huber | DATA607</a:t>
            </a: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endParaRPr lang="en" sz="2000" b="0" strike="noStrike" spc="-1" dirty="0">
              <a:solidFill>
                <a:schemeClr val="dk1"/>
              </a:solidFill>
              <a:latin typeface="Raleway"/>
              <a:ea typeface="Raleway"/>
            </a:endParaRP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000" b="0" strike="noStrike" spc="-1" dirty="0">
                <a:solidFill>
                  <a:schemeClr val="dk1"/>
                </a:solidFill>
                <a:latin typeface="Raleway"/>
                <a:ea typeface="Raleway"/>
              </a:rPr>
              <a:t>Improving Prediction Accuracy Through Model Combination</a:t>
            </a:r>
            <a:r>
              <a:rPr lang="en" sz="2000" b="0" strike="noStrike" spc="-1" dirty="0">
                <a:solidFill>
                  <a:schemeClr val="dk1"/>
                </a:solidFill>
                <a:latin typeface="Raleway"/>
                <a:ea typeface="Raleway"/>
              </a:rPr>
              <a:t>.</a:t>
            </a:r>
            <a:endParaRPr lang="en-US" sz="2000" b="0" strike="noStrike" spc="-1" dirty="0">
              <a:solidFill>
                <a:srgbClr val="FFFFFF"/>
              </a:solidFill>
              <a:latin typeface="OpenSymbol"/>
            </a:endParaRPr>
          </a:p>
        </p:txBody>
      </p:sp>
      <p:cxnSp>
        <p:nvCxnSpPr>
          <p:cNvPr id="5" name="Google Shape;273;p30">
            <a:extLst>
              <a:ext uri="{FF2B5EF4-FFF2-40B4-BE49-F238E27FC236}">
                <a16:creationId xmlns:a16="http://schemas.microsoft.com/office/drawing/2014/main" id="{82BE0036-FB93-053B-5E20-93A4D5FE78B2}"/>
              </a:ext>
            </a:extLst>
          </p:cNvPr>
          <p:cNvCxnSpPr/>
          <p:nvPr/>
        </p:nvCxnSpPr>
        <p:spPr>
          <a:xfrm>
            <a:off x="2512440" y="3534120"/>
            <a:ext cx="411912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217563" y="254977"/>
            <a:ext cx="5456405" cy="79716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Cubist Model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217563" y="1169497"/>
            <a:ext cx="4323936" cy="336733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5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</a:t>
            </a: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ule-based model that combines model trees with instance-based adjustments.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Business Use Cases:</a:t>
            </a:r>
          </a:p>
          <a:p>
            <a:pPr marL="514350" lvl="1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Environmental Monitoring: Predicting pollution levels by combining rule-based models with local adjustments.</a:t>
            </a:r>
          </a:p>
          <a:p>
            <a:pPr marL="514350" lvl="1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Financial Analysis: Understanding nuanced relationships in economic indicators for investment decision-making.</a:t>
            </a:r>
            <a:endParaRPr lang="fr-FR" sz="15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289A39-0176-0E8F-E62A-C24A1643E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5130" y="1351835"/>
            <a:ext cx="3947603" cy="271314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886040" y="3543480"/>
            <a:ext cx="6543360" cy="7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Computing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title"/>
          </p:nvPr>
        </p:nvSpPr>
        <p:spPr>
          <a:xfrm>
            <a:off x="723960" y="3543480"/>
            <a:ext cx="1161720" cy="7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>
                <a:solidFill>
                  <a:schemeClr val="dk1"/>
                </a:solidFill>
                <a:latin typeface="Atkinson Hyperlegible"/>
                <a:ea typeface="Atkinson Hyperlegible"/>
              </a:rPr>
              <a:t>05</a:t>
            </a:r>
            <a:endParaRPr lang="fr-FR" sz="4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40678" y="-23446"/>
            <a:ext cx="5371412" cy="937967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Computing Tools &amp; Packages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122074" y="817805"/>
            <a:ext cx="6420629" cy="240604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There are many R packages useful for ensemble methods and their integration.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Business Use Cases:  </a:t>
            </a:r>
          </a:p>
          <a:p>
            <a:pPr marL="514350" lvl="1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Cross-Industry Applications: Rapid prototyping and deployment across various sectors using standardized workflows.</a:t>
            </a:r>
          </a:p>
          <a:p>
            <a:pPr marL="514350" lvl="1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Efficient Model Tuning: Streamlined parameter optimization using packages like caret for consistent evaluation.</a:t>
            </a:r>
          </a:p>
        </p:txBody>
      </p:sp>
      <p:sp>
        <p:nvSpPr>
          <p:cNvPr id="2" name="PlaceHolder 2">
            <a:extLst>
              <a:ext uri="{FF2B5EF4-FFF2-40B4-BE49-F238E27FC236}">
                <a16:creationId xmlns:a16="http://schemas.microsoft.com/office/drawing/2014/main" id="{2EAED276-47D0-6F3A-7022-B0989024ED36}"/>
              </a:ext>
            </a:extLst>
          </p:cNvPr>
          <p:cNvSpPr txBox="1">
            <a:spLocks/>
          </p:cNvSpPr>
          <p:nvPr/>
        </p:nvSpPr>
        <p:spPr>
          <a:xfrm>
            <a:off x="140678" y="3453972"/>
            <a:ext cx="7458807" cy="168952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Further Learning:</a:t>
            </a:r>
            <a:r>
              <a:rPr lang="en-US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  <a:hlinkClick r:id="rId3"/>
            </a:endParaRPr>
          </a:p>
          <a:p>
            <a:pPr marL="571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3"/>
              </a:rPr>
              <a:t>Caret Package Documentation and Tutorials (CRAN)</a:t>
            </a:r>
            <a:endParaRPr lang="en-US" sz="12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571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Learn R Programming (Swirl)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1" name="Google Shape;186;p33"/>
          <p:cNvPicPr/>
          <p:nvPr/>
        </p:nvPicPr>
        <p:blipFill>
          <a:blip r:embed="rId5"/>
          <a:srcRect l="50" r="61"/>
          <a:stretch/>
        </p:blipFill>
        <p:spPr>
          <a:xfrm>
            <a:off x="6524098" y="701063"/>
            <a:ext cx="2210760" cy="3316320"/>
          </a:xfrm>
          <a:prstGeom prst="rect">
            <a:avLst/>
          </a:prstGeom>
          <a:ln w="9525">
            <a:solidFill>
              <a:srgbClr val="F3F3F3"/>
            </a:solidFill>
            <a:rou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3494165" y="1690830"/>
            <a:ext cx="1848627" cy="1761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800" b="0" strike="noStrike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Q&amp;A</a:t>
            </a:r>
            <a:endParaRPr lang="fr-FR" sz="4800" b="0" strike="noStrike" spc="-1" dirty="0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52290" y="0"/>
            <a:ext cx="5830853" cy="86543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strike="noStrike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Overview of Ensemble Methods 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178667" y="719162"/>
            <a:ext cx="5046895" cy="320907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Ensemble methods combine multiple models to enhance prediction accuracy.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Business Use Cases:  </a:t>
            </a:r>
          </a:p>
          <a:p>
            <a:pPr marL="571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Retail Demand Forecasting: Improve sales predictions by combining seasonal, trend, and promotional models.</a:t>
            </a:r>
          </a:p>
          <a:p>
            <a:pPr marL="571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Fraud Detection: Identify fraudulent transactions in real time by aggregating multiple detection algorithms.</a:t>
            </a:r>
          </a:p>
        </p:txBody>
      </p:sp>
      <p:sp>
        <p:nvSpPr>
          <p:cNvPr id="2" name="PlaceHolder 2">
            <a:extLst>
              <a:ext uri="{FF2B5EF4-FFF2-40B4-BE49-F238E27FC236}">
                <a16:creationId xmlns:a16="http://schemas.microsoft.com/office/drawing/2014/main" id="{526AA842-90F9-98DD-1770-82445089FC21}"/>
              </a:ext>
            </a:extLst>
          </p:cNvPr>
          <p:cNvSpPr txBox="1">
            <a:spLocks/>
          </p:cNvSpPr>
          <p:nvPr/>
        </p:nvSpPr>
        <p:spPr>
          <a:xfrm>
            <a:off x="130103" y="3556209"/>
            <a:ext cx="5000400" cy="1403237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Further Learning: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  <a:hlinkClick r:id="rId3"/>
            </a:endParaRP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GB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Ensemble Techniques (Machine Learning Mastery)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571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5"/>
              </a:rPr>
              <a:t>Ensemble Methods (Analytics Vidhya)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Google Shape;320;p34">
            <a:extLst>
              <a:ext uri="{FF2B5EF4-FFF2-40B4-BE49-F238E27FC236}">
                <a16:creationId xmlns:a16="http://schemas.microsoft.com/office/drawing/2014/main" id="{B0E73592-AB7D-7FB5-0634-33D6F45C7069}"/>
              </a:ext>
            </a:extLst>
          </p:cNvPr>
          <p:cNvPicPr/>
          <p:nvPr/>
        </p:nvPicPr>
        <p:blipFill>
          <a:blip r:embed="rId6"/>
          <a:srcRect t="1392" b="1392"/>
          <a:stretch/>
        </p:blipFill>
        <p:spPr>
          <a:xfrm>
            <a:off x="5827320" y="539640"/>
            <a:ext cx="2786760" cy="4064040"/>
          </a:xfrm>
          <a:prstGeom prst="rect">
            <a:avLst/>
          </a:prstGeom>
          <a:ln w="9525">
            <a:solidFill>
              <a:srgbClr val="FFFFFF"/>
            </a:solidFill>
            <a:rou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886040" y="3543480"/>
            <a:ext cx="6543360" cy="7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>
                <a:solidFill>
                  <a:schemeClr val="dk1"/>
                </a:solidFill>
                <a:latin typeface="Atkinson Hyperlegible"/>
                <a:ea typeface="Atkinson Hyperlegible"/>
              </a:rPr>
              <a:t>Bagging</a:t>
            </a:r>
            <a:endParaRPr lang="fr-FR" sz="4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title"/>
          </p:nvPr>
        </p:nvSpPr>
        <p:spPr>
          <a:xfrm>
            <a:off x="723960" y="3543480"/>
            <a:ext cx="1161720" cy="7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>
                <a:solidFill>
                  <a:schemeClr val="dk1"/>
                </a:solidFill>
                <a:latin typeface="Atkinson Hyperlegible"/>
                <a:ea typeface="Atkinson Hyperlegible"/>
              </a:rPr>
              <a:t>01</a:t>
            </a:r>
            <a:endParaRPr lang="fr-FR" sz="4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227732" y="329066"/>
            <a:ext cx="5499911" cy="637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Bagging (Bootstrap Aggregating)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227732" y="1092309"/>
            <a:ext cx="5589844" cy="233082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Uses bootstrap samples to build multiple models and averages the predictions to reduce variance.</a:t>
            </a:r>
          </a:p>
          <a:p>
            <a:pPr marR="0">
              <a:lnSpc>
                <a:spcPct val="115000"/>
              </a:lnSpc>
              <a:spcAft>
                <a:spcPts val="800"/>
              </a:spcAft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Business Use Cases:  </a:t>
            </a: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Credit Risk Modeling: Enhance stability in default predictions across diverse borrower profiles.</a:t>
            </a: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Customer Churn Prediction: Smooth out the noise in customer behavior data for more reliable retention strategies.</a:t>
            </a:r>
            <a:endParaRPr lang="fr-FR" sz="15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" name="Google Shape;186;p3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9" b="3059"/>
          <a:stretch/>
        </p:blipFill>
        <p:spPr>
          <a:xfrm>
            <a:off x="6217920" y="803160"/>
            <a:ext cx="2210760" cy="3316320"/>
          </a:xfrm>
          <a:prstGeom prst="rect">
            <a:avLst/>
          </a:prstGeom>
          <a:ln w="9525">
            <a:solidFill>
              <a:srgbClr val="F3F3F3"/>
            </a:solidFill>
            <a:round/>
          </a:ln>
        </p:spPr>
      </p:pic>
      <p:sp>
        <p:nvSpPr>
          <p:cNvPr id="2" name="PlaceHolder 2">
            <a:extLst>
              <a:ext uri="{FF2B5EF4-FFF2-40B4-BE49-F238E27FC236}">
                <a16:creationId xmlns:a16="http://schemas.microsoft.com/office/drawing/2014/main" id="{18110FCD-14B2-E676-1594-026FFAE56827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198184" y="3673785"/>
            <a:ext cx="4042638" cy="110031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2500" lnSpcReduction="10000"/>
          </a:bodyPr>
          <a:lstStyle/>
          <a:p>
            <a:pPr marR="0">
              <a:lnSpc>
                <a:spcPct val="115000"/>
              </a:lnSpc>
              <a:spcAft>
                <a:spcPts val="800"/>
              </a:spcAft>
            </a:pP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Further Learning:</a:t>
            </a: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Bagging in R (R-bloggers)</a:t>
            </a:r>
            <a:r>
              <a:rPr lang="en-US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</a:t>
            </a: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GB" sz="1200" kern="100" dirty="0">
                <a:latin typeface="Aptos" panose="020B0004020202020204" pitchFamily="34" charset="0"/>
                <a:cs typeface="Times New Roman" panose="02020603050405020304" pitchFamily="18" charset="0"/>
                <a:hlinkClick r:id="rId5"/>
              </a:rPr>
              <a:t>Develop a Bagging Ensemble with Different Data Transformations (Machine Learning Mastery)</a:t>
            </a:r>
            <a:endParaRPr lang="fr-FR" sz="1200" kern="100" dirty="0">
              <a:latin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886040" y="3543480"/>
            <a:ext cx="6543360" cy="7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Random Forests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title"/>
          </p:nvPr>
        </p:nvSpPr>
        <p:spPr>
          <a:xfrm>
            <a:off x="723960" y="3543480"/>
            <a:ext cx="1161720" cy="7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>
                <a:solidFill>
                  <a:schemeClr val="dk1"/>
                </a:solidFill>
                <a:latin typeface="Atkinson Hyperlegible"/>
                <a:ea typeface="Atkinson Hyperlegible"/>
              </a:rPr>
              <a:t>02</a:t>
            </a:r>
            <a:endParaRPr lang="fr-FR" sz="4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31016" y="246304"/>
            <a:ext cx="5000400" cy="637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Random Forest</a:t>
            </a:r>
            <a:r>
              <a:rPr lang="en" sz="3000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s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154462" y="1016699"/>
            <a:ext cx="6275645" cy="2360137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Extension of bagging that adds randomness by selecting a subset of predictors at each split.</a:t>
            </a:r>
          </a:p>
          <a:p>
            <a:pPr marR="0">
              <a:lnSpc>
                <a:spcPct val="115000"/>
              </a:lnSpc>
              <a:spcAft>
                <a:spcPts val="800"/>
              </a:spcAft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Business Use Cases: </a:t>
            </a: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Healthcare Diagnostics: Combining multiple biomarkers and patient data for more accurate disease prediction.</a:t>
            </a: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Marketing Segmentation: Identifying complex customer segments by capturing non-linear relationships in behavioral data.</a:t>
            </a:r>
          </a:p>
        </p:txBody>
      </p:sp>
      <p:pic>
        <p:nvPicPr>
          <p:cNvPr id="98" name="Google Shape;186;p33"/>
          <p:cNvPicPr/>
          <p:nvPr/>
        </p:nvPicPr>
        <p:blipFill>
          <a:blip r:embed="rId3"/>
          <a:srcRect l="50" r="61"/>
          <a:stretch/>
        </p:blipFill>
        <p:spPr>
          <a:xfrm>
            <a:off x="6377353" y="810481"/>
            <a:ext cx="2210760" cy="3316320"/>
          </a:xfrm>
          <a:prstGeom prst="rect">
            <a:avLst/>
          </a:prstGeom>
          <a:ln w="9525">
            <a:solidFill>
              <a:srgbClr val="F3F3F3"/>
            </a:solidFill>
            <a:round/>
          </a:ln>
        </p:spPr>
      </p:pic>
      <p:sp>
        <p:nvSpPr>
          <p:cNvPr id="2" name="PlaceHolder 2">
            <a:extLst>
              <a:ext uri="{FF2B5EF4-FFF2-40B4-BE49-F238E27FC236}">
                <a16:creationId xmlns:a16="http://schemas.microsoft.com/office/drawing/2014/main" id="{B1764FA3-D6E7-C378-B51B-F4814B3470F6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131016" y="3702743"/>
            <a:ext cx="3904266" cy="159608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Further Learning:</a:t>
            </a:r>
            <a:endParaRPr lang="en-US" sz="12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  <a:hlinkClick r:id="rId4"/>
            </a:endParaRP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2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Random Forest Algorithm (</a:t>
            </a:r>
            <a:r>
              <a:rPr lang="en-US" sz="1200" kern="1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StatQuest</a:t>
            </a:r>
            <a:r>
              <a:rPr lang="en-US" sz="12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 YouTube)</a:t>
            </a:r>
            <a:endParaRPr lang="en-US" sz="12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5"/>
              </a:rPr>
              <a:t>Advanced Random Forest Techniques (R-bloggers)</a:t>
            </a:r>
            <a:endParaRPr lang="en-US" sz="12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886040" y="3543480"/>
            <a:ext cx="6543360" cy="7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Boosting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title"/>
          </p:nvPr>
        </p:nvSpPr>
        <p:spPr>
          <a:xfrm>
            <a:off x="723960" y="3543480"/>
            <a:ext cx="1161720" cy="7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>
                <a:solidFill>
                  <a:schemeClr val="dk1"/>
                </a:solidFill>
                <a:latin typeface="Atkinson Hyperlegible"/>
                <a:ea typeface="Atkinson Hyperlegible"/>
              </a:rPr>
              <a:t>03</a:t>
            </a:r>
            <a:endParaRPr lang="fr-FR" sz="4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39821" y="87923"/>
            <a:ext cx="4542005" cy="73762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Boosting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139821" y="803160"/>
            <a:ext cx="5947387" cy="2714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Sequential model fitting that focuses on improving predictions for observations with large errors.</a:t>
            </a: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Business Use Cases:  </a:t>
            </a:r>
          </a:p>
          <a:p>
            <a:pPr marL="571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Insurance Claim Prediction: Identifying high-risk policies by iteratively improving prediction accuracy.</a:t>
            </a:r>
          </a:p>
          <a:p>
            <a:pPr marL="571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5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Real Estate Valuation: Capturing complex property value determinants through sequential model refinement.</a:t>
            </a:r>
          </a:p>
        </p:txBody>
      </p:sp>
      <p:pic>
        <p:nvPicPr>
          <p:cNvPr id="107" name="Google Shape;186;p33"/>
          <p:cNvPicPr/>
          <p:nvPr/>
        </p:nvPicPr>
        <p:blipFill>
          <a:blip r:embed="rId3"/>
          <a:srcRect l="50" r="61"/>
          <a:stretch/>
        </p:blipFill>
        <p:spPr>
          <a:xfrm>
            <a:off x="6207369" y="825551"/>
            <a:ext cx="2210760" cy="3316320"/>
          </a:xfrm>
          <a:prstGeom prst="rect">
            <a:avLst/>
          </a:prstGeom>
          <a:ln w="9525">
            <a:solidFill>
              <a:srgbClr val="F3F3F3"/>
            </a:solidFill>
            <a:round/>
          </a:ln>
        </p:spPr>
      </p:pic>
      <p:sp>
        <p:nvSpPr>
          <p:cNvPr id="2" name="PlaceHolder 2">
            <a:extLst>
              <a:ext uri="{FF2B5EF4-FFF2-40B4-BE49-F238E27FC236}">
                <a16:creationId xmlns:a16="http://schemas.microsoft.com/office/drawing/2014/main" id="{C29C8314-06BB-E84E-B167-30F731C26D8F}"/>
              </a:ext>
            </a:extLst>
          </p:cNvPr>
          <p:cNvSpPr txBox="1">
            <a:spLocks/>
          </p:cNvSpPr>
          <p:nvPr/>
        </p:nvSpPr>
        <p:spPr>
          <a:xfrm>
            <a:off x="113444" y="3607776"/>
            <a:ext cx="5000400" cy="1658815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Further Learning: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  <a:hlinkClick r:id="rId4"/>
            </a:endParaRPr>
          </a:p>
          <a:p>
            <a:pPr marL="571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XGBoost</a:t>
            </a:r>
            <a:r>
              <a:rPr lang="en-US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 with R (Analytics Vidhya)</a:t>
            </a:r>
            <a:endParaRPr lang="en-US" sz="12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57150" marR="0" indent="-28575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GB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5"/>
              </a:rPr>
              <a:t>Gradient Boosting Regressor, Explained (Towards Data Science)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886040" y="3543480"/>
            <a:ext cx="6543360" cy="7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 dirty="0">
                <a:solidFill>
                  <a:schemeClr val="dk1"/>
                </a:solidFill>
                <a:latin typeface="Atkinson Hyperlegible"/>
                <a:ea typeface="Atkinson Hyperlegible"/>
              </a:rPr>
              <a:t>Cubist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title"/>
          </p:nvPr>
        </p:nvSpPr>
        <p:spPr>
          <a:xfrm>
            <a:off x="723960" y="3543480"/>
            <a:ext cx="1161720" cy="79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>
                <a:solidFill>
                  <a:schemeClr val="dk1"/>
                </a:solidFill>
                <a:latin typeface="Atkinson Hyperlegible"/>
                <a:ea typeface="Atkinson Hyperlegible"/>
              </a:rPr>
              <a:t>04</a:t>
            </a:r>
            <a:endParaRPr lang="fr-FR" sz="4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Words>427</Words>
  <Application>Microsoft Office PowerPoint</Application>
  <PresentationFormat>On-screen Show (16:9)</PresentationFormat>
  <Paragraphs>66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22</vt:i4>
      </vt:variant>
      <vt:variant>
        <vt:lpstr>Slide Titles</vt:lpstr>
      </vt:variant>
      <vt:variant>
        <vt:i4>13</vt:i4>
      </vt:variant>
    </vt:vector>
  </HeadingPairs>
  <TitlesOfParts>
    <vt:vector size="43" baseType="lpstr">
      <vt:lpstr>Aptos</vt:lpstr>
      <vt:lpstr>Arial</vt:lpstr>
      <vt:lpstr>Atkinson Hyperlegible</vt:lpstr>
      <vt:lpstr>Inter</vt:lpstr>
      <vt:lpstr>OpenSymbol</vt:lpstr>
      <vt:lpstr>Raleway</vt:lpstr>
      <vt:lpstr>Symbol</vt:lpstr>
      <vt:lpstr>Wingdings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Deep Gradient Layers - Business Basic Template by Slidesgo</vt:lpstr>
      <vt:lpstr>Slidesgo Final Pages</vt:lpstr>
      <vt:lpstr>Slidesgo Final Pages</vt:lpstr>
      <vt:lpstr>PowerPoint Presentation</vt:lpstr>
      <vt:lpstr>Overview of Ensemble Methods </vt:lpstr>
      <vt:lpstr>Bagging</vt:lpstr>
      <vt:lpstr>Bagging (Bootstrap Aggregating)</vt:lpstr>
      <vt:lpstr>Random Forests</vt:lpstr>
      <vt:lpstr>Random Forests</vt:lpstr>
      <vt:lpstr>Boosting</vt:lpstr>
      <vt:lpstr>Boosting</vt:lpstr>
      <vt:lpstr>Cubist</vt:lpstr>
      <vt:lpstr>Cubist Model</vt:lpstr>
      <vt:lpstr>Computing</vt:lpstr>
      <vt:lpstr>Computing Tools &amp; Packages</vt:lpstr>
      <vt:lpstr>Q&amp;A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Stefan Huber</cp:lastModifiedBy>
  <cp:revision>10</cp:revision>
  <dcterms:modified xsi:type="dcterms:W3CDTF">2025-04-02T23:46:00Z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2025-04-01T23:05:34Z</dcterms:created>
  <dc:creator>Unknown Creator</dc:creator>
  <dc:description/>
  <dc:language>en-US</dc:language>
  <cp:lastModifiedBy>Unknown Creator</cp:lastModifiedBy>
  <dcterms:modified xsi:type="dcterms:W3CDTF">2025-04-01T23:05:34Z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20</vt:r8>
  </property>
</Properties>
</file>